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4" r:id="rId1"/>
  </p:sldMasterIdLst>
  <p:sldIdLst>
    <p:sldId id="256" r:id="rId2"/>
    <p:sldId id="257" r:id="rId3"/>
    <p:sldId id="263" r:id="rId4"/>
    <p:sldId id="258" r:id="rId5"/>
    <p:sldId id="269" r:id="rId6"/>
    <p:sldId id="259" r:id="rId7"/>
    <p:sldId id="270" r:id="rId8"/>
    <p:sldId id="283" r:id="rId9"/>
    <p:sldId id="285" r:id="rId10"/>
    <p:sldId id="276" r:id="rId11"/>
    <p:sldId id="284" r:id="rId12"/>
    <p:sldId id="286" r:id="rId13"/>
    <p:sldId id="287" r:id="rId14"/>
    <p:sldId id="265" r:id="rId15"/>
    <p:sldId id="288" r:id="rId16"/>
    <p:sldId id="268" r:id="rId17"/>
    <p:sldId id="282" r:id="rId18"/>
    <p:sldId id="261" r:id="rId19"/>
    <p:sldId id="275" r:id="rId20"/>
    <p:sldId id="278" r:id="rId21"/>
    <p:sldId id="280" r:id="rId22"/>
    <p:sldId id="271" r:id="rId2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02" autoAdjust="0"/>
  </p:normalViewPr>
  <p:slideViewPr>
    <p:cSldViewPr>
      <p:cViewPr varScale="1">
        <p:scale>
          <a:sx n="70" d="100"/>
          <a:sy n="70" d="100"/>
        </p:scale>
        <p:origin x="-1036" y="-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5D96B-3C27-48FF-B067-ABC95DE179DE}" type="doc">
      <dgm:prSet loTypeId="urn:microsoft.com/office/officeart/2005/8/layout/cycle6" loCatId="cycle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22795DC4-FA89-4222-A095-0EEC1CB2E5A2}">
      <dgm:prSet phldrT="[Texte]" custT="1"/>
      <dgm:spPr/>
      <dgm:t>
        <a:bodyPr/>
        <a:lstStyle/>
        <a:p>
          <a:r>
            <a:rPr lang="fr-FR" sz="2000" b="1" dirty="0" err="1" smtClean="0"/>
            <a:t>Board</a:t>
          </a:r>
          <a:endParaRPr lang="fr-FR" sz="1600" b="1" dirty="0"/>
        </a:p>
      </dgm:t>
    </dgm:pt>
    <dgm:pt modelId="{BCC95B35-8092-40BF-AF04-D31C9483EC8B}" type="parTrans" cxnId="{B9B86DA8-3C50-41E5-8DCB-F46735D3BD74}">
      <dgm:prSet/>
      <dgm:spPr/>
      <dgm:t>
        <a:bodyPr/>
        <a:lstStyle/>
        <a:p>
          <a:endParaRPr lang="fr-FR"/>
        </a:p>
      </dgm:t>
    </dgm:pt>
    <dgm:pt modelId="{C1E75B02-21E4-466D-8BEB-5643AC464B8B}" type="sibTrans" cxnId="{B9B86DA8-3C50-41E5-8DCB-F46735D3BD74}">
      <dgm:prSet/>
      <dgm:spPr/>
      <dgm:t>
        <a:bodyPr/>
        <a:lstStyle/>
        <a:p>
          <a:endParaRPr lang="fr-FR"/>
        </a:p>
      </dgm:t>
    </dgm:pt>
    <dgm:pt modelId="{2C72254C-B264-4347-8C41-1CF3002E2CBB}">
      <dgm:prSet phldrT="[Texte]" custT="1"/>
      <dgm:spPr/>
      <dgm:t>
        <a:bodyPr/>
        <a:lstStyle/>
        <a:p>
          <a:r>
            <a:rPr lang="fr-FR" sz="2000" b="1" dirty="0" smtClean="0"/>
            <a:t>Player</a:t>
          </a:r>
        </a:p>
      </dgm:t>
    </dgm:pt>
    <dgm:pt modelId="{515F139A-ADB5-494A-B7EA-AB9E7DC4B513}" type="parTrans" cxnId="{5942A48F-41C2-4C74-A342-95C49B77755A}">
      <dgm:prSet/>
      <dgm:spPr/>
      <dgm:t>
        <a:bodyPr/>
        <a:lstStyle/>
        <a:p>
          <a:endParaRPr lang="fr-FR"/>
        </a:p>
      </dgm:t>
    </dgm:pt>
    <dgm:pt modelId="{BBF10C81-D158-491A-8787-63E6FA72A95E}" type="sibTrans" cxnId="{5942A48F-41C2-4C74-A342-95C49B77755A}">
      <dgm:prSet/>
      <dgm:spPr/>
      <dgm:t>
        <a:bodyPr/>
        <a:lstStyle/>
        <a:p>
          <a:endParaRPr lang="fr-FR"/>
        </a:p>
      </dgm:t>
    </dgm:pt>
    <dgm:pt modelId="{40E7EF3D-52A3-48A7-9376-403773D530B8}">
      <dgm:prSet phldrT="[Texte]" custT="1"/>
      <dgm:spPr/>
      <dgm:t>
        <a:bodyPr/>
        <a:lstStyle/>
        <a:p>
          <a:r>
            <a:rPr lang="fr-FR" sz="2000" b="1" dirty="0" err="1" smtClean="0"/>
            <a:t>PlayerAI</a:t>
          </a:r>
          <a:endParaRPr lang="fr-FR" sz="2000" b="1" dirty="0"/>
        </a:p>
      </dgm:t>
    </dgm:pt>
    <dgm:pt modelId="{6077F26B-A5B1-4BFD-9E5C-E3109DB6ADA8}" type="parTrans" cxnId="{9016B930-EDD6-4404-BBB8-E38B8FFD1C56}">
      <dgm:prSet/>
      <dgm:spPr/>
      <dgm:t>
        <a:bodyPr/>
        <a:lstStyle/>
        <a:p>
          <a:endParaRPr lang="fr-FR"/>
        </a:p>
      </dgm:t>
    </dgm:pt>
    <dgm:pt modelId="{65F0C377-12D5-4A0A-9F64-3611BBCC22A5}" type="sibTrans" cxnId="{9016B930-EDD6-4404-BBB8-E38B8FFD1C56}">
      <dgm:prSet/>
      <dgm:spPr/>
      <dgm:t>
        <a:bodyPr/>
        <a:lstStyle/>
        <a:p>
          <a:endParaRPr lang="fr-FR"/>
        </a:p>
      </dgm:t>
    </dgm:pt>
    <dgm:pt modelId="{1DB5A556-789F-48F0-98FA-540A6C152F40}">
      <dgm:prSet phldrT="[Texte]" custT="1"/>
      <dgm:spPr/>
      <dgm:t>
        <a:bodyPr/>
        <a:lstStyle/>
        <a:p>
          <a:r>
            <a:rPr lang="fr-FR" sz="2000" b="1" dirty="0" err="1" smtClean="0"/>
            <a:t>MenuScene</a:t>
          </a:r>
          <a:endParaRPr lang="fr-FR" sz="1600" b="1" dirty="0"/>
        </a:p>
      </dgm:t>
    </dgm:pt>
    <dgm:pt modelId="{034B09B1-DEC7-401D-B56E-B78E04EBD6A5}" type="parTrans" cxnId="{9675F04D-1802-4137-891B-9505BAD92C7D}">
      <dgm:prSet/>
      <dgm:spPr/>
      <dgm:t>
        <a:bodyPr/>
        <a:lstStyle/>
        <a:p>
          <a:endParaRPr lang="fr-FR"/>
        </a:p>
      </dgm:t>
    </dgm:pt>
    <dgm:pt modelId="{671E6E2F-6C08-4EFB-8792-548EFFCECA7F}" type="sibTrans" cxnId="{9675F04D-1802-4137-891B-9505BAD92C7D}">
      <dgm:prSet/>
      <dgm:spPr/>
      <dgm:t>
        <a:bodyPr/>
        <a:lstStyle/>
        <a:p>
          <a:endParaRPr lang="fr-FR"/>
        </a:p>
      </dgm:t>
    </dgm:pt>
    <dgm:pt modelId="{C13B725D-2094-4245-866A-90E2655EF221}">
      <dgm:prSet phldrT="[Texte]"/>
      <dgm:spPr/>
      <dgm:t>
        <a:bodyPr/>
        <a:lstStyle/>
        <a:p>
          <a:r>
            <a:rPr lang="fr-FR" b="1" dirty="0" err="1" smtClean="0"/>
            <a:t>GameplayScene</a:t>
          </a:r>
          <a:endParaRPr lang="fr-FR" b="1" dirty="0"/>
        </a:p>
      </dgm:t>
    </dgm:pt>
    <dgm:pt modelId="{509CBA5F-DE17-4E0E-A6A3-111338394D3C}" type="parTrans" cxnId="{9DF6EA3B-EC7C-467F-8CAF-3E278E1DACCF}">
      <dgm:prSet/>
      <dgm:spPr/>
      <dgm:t>
        <a:bodyPr/>
        <a:lstStyle/>
        <a:p>
          <a:endParaRPr lang="fr-FR"/>
        </a:p>
      </dgm:t>
    </dgm:pt>
    <dgm:pt modelId="{15583A19-BEEB-4F46-88A7-0572AE66FEEF}" type="sibTrans" cxnId="{9DF6EA3B-EC7C-467F-8CAF-3E278E1DACCF}">
      <dgm:prSet/>
      <dgm:spPr/>
      <dgm:t>
        <a:bodyPr/>
        <a:lstStyle/>
        <a:p>
          <a:endParaRPr lang="fr-FR"/>
        </a:p>
      </dgm:t>
    </dgm:pt>
    <dgm:pt modelId="{4AFC96F5-6A5B-49C8-9165-6A0BC6637A59}" type="pres">
      <dgm:prSet presAssocID="{4D65D96B-3C27-48FF-B067-ABC95DE179DE}" presName="cycle" presStyleCnt="0">
        <dgm:presLayoutVars>
          <dgm:dir/>
          <dgm:resizeHandles val="exact"/>
        </dgm:presLayoutVars>
      </dgm:prSet>
      <dgm:spPr/>
    </dgm:pt>
    <dgm:pt modelId="{6D0E1E95-68F7-40D1-B86B-BD5D98B43F0F}" type="pres">
      <dgm:prSet presAssocID="{22795DC4-FA89-4222-A095-0EEC1CB2E5A2}" presName="node" presStyleLbl="node1" presStyleIdx="0" presStyleCnt="5">
        <dgm:presLayoutVars>
          <dgm:bulletEnabled val="1"/>
        </dgm:presLayoutVars>
      </dgm:prSet>
      <dgm:spPr/>
    </dgm:pt>
    <dgm:pt modelId="{5B27D885-4EF0-44D1-AB68-43FB9BEEDADD}" type="pres">
      <dgm:prSet presAssocID="{22795DC4-FA89-4222-A095-0EEC1CB2E5A2}" presName="spNode" presStyleCnt="0"/>
      <dgm:spPr/>
    </dgm:pt>
    <dgm:pt modelId="{F9DE0BA1-9DEB-46A1-AC4C-A0E99DFA5680}" type="pres">
      <dgm:prSet presAssocID="{C1E75B02-21E4-466D-8BEB-5643AC464B8B}" presName="sibTrans" presStyleLbl="sibTrans1D1" presStyleIdx="0" presStyleCnt="5"/>
      <dgm:spPr/>
    </dgm:pt>
    <dgm:pt modelId="{F56D921E-E600-40C0-914D-89DEC2CB7C44}" type="pres">
      <dgm:prSet presAssocID="{2C72254C-B264-4347-8C41-1CF3002E2CB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6560A99-E860-4404-878B-F88EACE59650}" type="pres">
      <dgm:prSet presAssocID="{2C72254C-B264-4347-8C41-1CF3002E2CBB}" presName="spNode" presStyleCnt="0"/>
      <dgm:spPr/>
    </dgm:pt>
    <dgm:pt modelId="{8DD23A2F-193A-44AA-92FB-ADC36DE7F707}" type="pres">
      <dgm:prSet presAssocID="{BBF10C81-D158-491A-8787-63E6FA72A95E}" presName="sibTrans" presStyleLbl="sibTrans1D1" presStyleIdx="1" presStyleCnt="5"/>
      <dgm:spPr/>
    </dgm:pt>
    <dgm:pt modelId="{EA84EE07-8228-4C16-8433-B29A87384578}" type="pres">
      <dgm:prSet presAssocID="{40E7EF3D-52A3-48A7-9376-403773D530B8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2C13088-B294-4931-8746-1FE26AF105C0}" type="pres">
      <dgm:prSet presAssocID="{40E7EF3D-52A3-48A7-9376-403773D530B8}" presName="spNode" presStyleCnt="0"/>
      <dgm:spPr/>
    </dgm:pt>
    <dgm:pt modelId="{57E5B746-99F1-416A-BA46-BEC497BF8688}" type="pres">
      <dgm:prSet presAssocID="{65F0C377-12D5-4A0A-9F64-3611BBCC22A5}" presName="sibTrans" presStyleLbl="sibTrans1D1" presStyleIdx="2" presStyleCnt="5"/>
      <dgm:spPr/>
    </dgm:pt>
    <dgm:pt modelId="{16E33FA5-59AE-4DB4-ABEE-1CC535418545}" type="pres">
      <dgm:prSet presAssocID="{1DB5A556-789F-48F0-98FA-540A6C152F40}" presName="node" presStyleLbl="node1" presStyleIdx="3" presStyleCnt="5">
        <dgm:presLayoutVars>
          <dgm:bulletEnabled val="1"/>
        </dgm:presLayoutVars>
      </dgm:prSet>
      <dgm:spPr/>
    </dgm:pt>
    <dgm:pt modelId="{4E4D0BBD-8362-4777-8944-8C9650E8F646}" type="pres">
      <dgm:prSet presAssocID="{1DB5A556-789F-48F0-98FA-540A6C152F40}" presName="spNode" presStyleCnt="0"/>
      <dgm:spPr/>
    </dgm:pt>
    <dgm:pt modelId="{20D4BB6F-E3C3-48FE-AC75-0CE6C4D93A4F}" type="pres">
      <dgm:prSet presAssocID="{671E6E2F-6C08-4EFB-8792-548EFFCECA7F}" presName="sibTrans" presStyleLbl="sibTrans1D1" presStyleIdx="3" presStyleCnt="5"/>
      <dgm:spPr/>
    </dgm:pt>
    <dgm:pt modelId="{CB817D12-BC68-49D2-881C-17E5105C8C11}" type="pres">
      <dgm:prSet presAssocID="{C13B725D-2094-4245-866A-90E2655EF22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503026B-6673-4FBF-8C0C-31E986DB3234}" type="pres">
      <dgm:prSet presAssocID="{C13B725D-2094-4245-866A-90E2655EF221}" presName="spNode" presStyleCnt="0"/>
      <dgm:spPr/>
    </dgm:pt>
    <dgm:pt modelId="{EB4D360A-0DD1-4471-9724-621F43DFDD10}" type="pres">
      <dgm:prSet presAssocID="{15583A19-BEEB-4F46-88A7-0572AE66FEEF}" presName="sibTrans" presStyleLbl="sibTrans1D1" presStyleIdx="4" presStyleCnt="5"/>
      <dgm:spPr/>
    </dgm:pt>
  </dgm:ptLst>
  <dgm:cxnLst>
    <dgm:cxn modelId="{A8433398-4552-446C-ABA5-AD54D093689E}" type="presOf" srcId="{BBF10C81-D158-491A-8787-63E6FA72A95E}" destId="{8DD23A2F-193A-44AA-92FB-ADC36DE7F707}" srcOrd="0" destOrd="0" presId="urn:microsoft.com/office/officeart/2005/8/layout/cycle6"/>
    <dgm:cxn modelId="{9DF6EA3B-EC7C-467F-8CAF-3E278E1DACCF}" srcId="{4D65D96B-3C27-48FF-B067-ABC95DE179DE}" destId="{C13B725D-2094-4245-866A-90E2655EF221}" srcOrd="4" destOrd="0" parTransId="{509CBA5F-DE17-4E0E-A6A3-111338394D3C}" sibTransId="{15583A19-BEEB-4F46-88A7-0572AE66FEEF}"/>
    <dgm:cxn modelId="{B1909D58-E675-4884-B389-C9462A722A97}" type="presOf" srcId="{671E6E2F-6C08-4EFB-8792-548EFFCECA7F}" destId="{20D4BB6F-E3C3-48FE-AC75-0CE6C4D93A4F}" srcOrd="0" destOrd="0" presId="urn:microsoft.com/office/officeart/2005/8/layout/cycle6"/>
    <dgm:cxn modelId="{5942A48F-41C2-4C74-A342-95C49B77755A}" srcId="{4D65D96B-3C27-48FF-B067-ABC95DE179DE}" destId="{2C72254C-B264-4347-8C41-1CF3002E2CBB}" srcOrd="1" destOrd="0" parTransId="{515F139A-ADB5-494A-B7EA-AB9E7DC4B513}" sibTransId="{BBF10C81-D158-491A-8787-63E6FA72A95E}"/>
    <dgm:cxn modelId="{A87EB331-CE16-413A-835A-FEF9FD1E3EF1}" type="presOf" srcId="{1DB5A556-789F-48F0-98FA-540A6C152F40}" destId="{16E33FA5-59AE-4DB4-ABEE-1CC535418545}" srcOrd="0" destOrd="0" presId="urn:microsoft.com/office/officeart/2005/8/layout/cycle6"/>
    <dgm:cxn modelId="{F1D3E534-41C2-4548-A089-F21DC3AB84BD}" type="presOf" srcId="{2C72254C-B264-4347-8C41-1CF3002E2CBB}" destId="{F56D921E-E600-40C0-914D-89DEC2CB7C44}" srcOrd="0" destOrd="0" presId="urn:microsoft.com/office/officeart/2005/8/layout/cycle6"/>
    <dgm:cxn modelId="{DD94DCA9-3593-4FB0-9DA1-00B110C3FE02}" type="presOf" srcId="{4D65D96B-3C27-48FF-B067-ABC95DE179DE}" destId="{4AFC96F5-6A5B-49C8-9165-6A0BC6637A59}" srcOrd="0" destOrd="0" presId="urn:microsoft.com/office/officeart/2005/8/layout/cycle6"/>
    <dgm:cxn modelId="{F550057C-7E12-4AA0-A8C7-DDCF1218E8E7}" type="presOf" srcId="{C1E75B02-21E4-466D-8BEB-5643AC464B8B}" destId="{F9DE0BA1-9DEB-46A1-AC4C-A0E99DFA5680}" srcOrd="0" destOrd="0" presId="urn:microsoft.com/office/officeart/2005/8/layout/cycle6"/>
    <dgm:cxn modelId="{08C56E22-E15C-4B42-B12F-C25F56409652}" type="presOf" srcId="{15583A19-BEEB-4F46-88A7-0572AE66FEEF}" destId="{EB4D360A-0DD1-4471-9724-621F43DFDD10}" srcOrd="0" destOrd="0" presId="urn:microsoft.com/office/officeart/2005/8/layout/cycle6"/>
    <dgm:cxn modelId="{B9B86DA8-3C50-41E5-8DCB-F46735D3BD74}" srcId="{4D65D96B-3C27-48FF-B067-ABC95DE179DE}" destId="{22795DC4-FA89-4222-A095-0EEC1CB2E5A2}" srcOrd="0" destOrd="0" parTransId="{BCC95B35-8092-40BF-AF04-D31C9483EC8B}" sibTransId="{C1E75B02-21E4-466D-8BEB-5643AC464B8B}"/>
    <dgm:cxn modelId="{9675F04D-1802-4137-891B-9505BAD92C7D}" srcId="{4D65D96B-3C27-48FF-B067-ABC95DE179DE}" destId="{1DB5A556-789F-48F0-98FA-540A6C152F40}" srcOrd="3" destOrd="0" parTransId="{034B09B1-DEC7-401D-B56E-B78E04EBD6A5}" sibTransId="{671E6E2F-6C08-4EFB-8792-548EFFCECA7F}"/>
    <dgm:cxn modelId="{3A8774E1-F3F8-468E-8978-D0F17EA17C0C}" type="presOf" srcId="{C13B725D-2094-4245-866A-90E2655EF221}" destId="{CB817D12-BC68-49D2-881C-17E5105C8C11}" srcOrd="0" destOrd="0" presId="urn:microsoft.com/office/officeart/2005/8/layout/cycle6"/>
    <dgm:cxn modelId="{EFB09B82-9381-44EA-A928-AFB2AD69673F}" type="presOf" srcId="{65F0C377-12D5-4A0A-9F64-3611BBCC22A5}" destId="{57E5B746-99F1-416A-BA46-BEC497BF8688}" srcOrd="0" destOrd="0" presId="urn:microsoft.com/office/officeart/2005/8/layout/cycle6"/>
    <dgm:cxn modelId="{CED59330-E7A1-44C2-9CCD-114C466F4CD7}" type="presOf" srcId="{40E7EF3D-52A3-48A7-9376-403773D530B8}" destId="{EA84EE07-8228-4C16-8433-B29A87384578}" srcOrd="0" destOrd="0" presId="urn:microsoft.com/office/officeart/2005/8/layout/cycle6"/>
    <dgm:cxn modelId="{9016B930-EDD6-4404-BBB8-E38B8FFD1C56}" srcId="{4D65D96B-3C27-48FF-B067-ABC95DE179DE}" destId="{40E7EF3D-52A3-48A7-9376-403773D530B8}" srcOrd="2" destOrd="0" parTransId="{6077F26B-A5B1-4BFD-9E5C-E3109DB6ADA8}" sibTransId="{65F0C377-12D5-4A0A-9F64-3611BBCC22A5}"/>
    <dgm:cxn modelId="{635A4DF1-901E-4676-A246-5A1FACB2E42D}" type="presOf" srcId="{22795DC4-FA89-4222-A095-0EEC1CB2E5A2}" destId="{6D0E1E95-68F7-40D1-B86B-BD5D98B43F0F}" srcOrd="0" destOrd="0" presId="urn:microsoft.com/office/officeart/2005/8/layout/cycle6"/>
    <dgm:cxn modelId="{556220BD-F984-497A-A463-487F0F62166C}" type="presParOf" srcId="{4AFC96F5-6A5B-49C8-9165-6A0BC6637A59}" destId="{6D0E1E95-68F7-40D1-B86B-BD5D98B43F0F}" srcOrd="0" destOrd="0" presId="urn:microsoft.com/office/officeart/2005/8/layout/cycle6"/>
    <dgm:cxn modelId="{9CA43BAB-C51D-417E-BF08-06CAECA91B71}" type="presParOf" srcId="{4AFC96F5-6A5B-49C8-9165-6A0BC6637A59}" destId="{5B27D885-4EF0-44D1-AB68-43FB9BEEDADD}" srcOrd="1" destOrd="0" presId="urn:microsoft.com/office/officeart/2005/8/layout/cycle6"/>
    <dgm:cxn modelId="{AFEE17A5-D8D8-4A7A-B173-0A795C8344B7}" type="presParOf" srcId="{4AFC96F5-6A5B-49C8-9165-6A0BC6637A59}" destId="{F9DE0BA1-9DEB-46A1-AC4C-A0E99DFA5680}" srcOrd="2" destOrd="0" presId="urn:microsoft.com/office/officeart/2005/8/layout/cycle6"/>
    <dgm:cxn modelId="{D127E187-BEB3-41E2-A7DA-C6529AEFB134}" type="presParOf" srcId="{4AFC96F5-6A5B-49C8-9165-6A0BC6637A59}" destId="{F56D921E-E600-40C0-914D-89DEC2CB7C44}" srcOrd="3" destOrd="0" presId="urn:microsoft.com/office/officeart/2005/8/layout/cycle6"/>
    <dgm:cxn modelId="{7C00489C-9BDF-4F06-BF57-53B6A126A2E9}" type="presParOf" srcId="{4AFC96F5-6A5B-49C8-9165-6A0BC6637A59}" destId="{16560A99-E860-4404-878B-F88EACE59650}" srcOrd="4" destOrd="0" presId="urn:microsoft.com/office/officeart/2005/8/layout/cycle6"/>
    <dgm:cxn modelId="{AAA35F25-15B1-417F-9345-0B29251366D0}" type="presParOf" srcId="{4AFC96F5-6A5B-49C8-9165-6A0BC6637A59}" destId="{8DD23A2F-193A-44AA-92FB-ADC36DE7F707}" srcOrd="5" destOrd="0" presId="urn:microsoft.com/office/officeart/2005/8/layout/cycle6"/>
    <dgm:cxn modelId="{6EEF6A55-106F-4B3D-95F0-7B7F9730519A}" type="presParOf" srcId="{4AFC96F5-6A5B-49C8-9165-6A0BC6637A59}" destId="{EA84EE07-8228-4C16-8433-B29A87384578}" srcOrd="6" destOrd="0" presId="urn:microsoft.com/office/officeart/2005/8/layout/cycle6"/>
    <dgm:cxn modelId="{5B8EADC6-4D67-4E05-AC66-9BE0D947840F}" type="presParOf" srcId="{4AFC96F5-6A5B-49C8-9165-6A0BC6637A59}" destId="{02C13088-B294-4931-8746-1FE26AF105C0}" srcOrd="7" destOrd="0" presId="urn:microsoft.com/office/officeart/2005/8/layout/cycle6"/>
    <dgm:cxn modelId="{5D8142C3-E48E-42B5-AEDE-64538C0BE627}" type="presParOf" srcId="{4AFC96F5-6A5B-49C8-9165-6A0BC6637A59}" destId="{57E5B746-99F1-416A-BA46-BEC497BF8688}" srcOrd="8" destOrd="0" presId="urn:microsoft.com/office/officeart/2005/8/layout/cycle6"/>
    <dgm:cxn modelId="{DDC8CECE-F85D-496E-BE61-F4703B71DCBB}" type="presParOf" srcId="{4AFC96F5-6A5B-49C8-9165-6A0BC6637A59}" destId="{16E33FA5-59AE-4DB4-ABEE-1CC535418545}" srcOrd="9" destOrd="0" presId="urn:microsoft.com/office/officeart/2005/8/layout/cycle6"/>
    <dgm:cxn modelId="{97A303F7-0493-4141-BC9C-C48808918755}" type="presParOf" srcId="{4AFC96F5-6A5B-49C8-9165-6A0BC6637A59}" destId="{4E4D0BBD-8362-4777-8944-8C9650E8F646}" srcOrd="10" destOrd="0" presId="urn:microsoft.com/office/officeart/2005/8/layout/cycle6"/>
    <dgm:cxn modelId="{18242836-12A4-4D74-92EA-F2B7BE27E3DD}" type="presParOf" srcId="{4AFC96F5-6A5B-49C8-9165-6A0BC6637A59}" destId="{20D4BB6F-E3C3-48FE-AC75-0CE6C4D93A4F}" srcOrd="11" destOrd="0" presId="urn:microsoft.com/office/officeart/2005/8/layout/cycle6"/>
    <dgm:cxn modelId="{8FBA65BE-6050-47EF-9F39-90911E8F112A}" type="presParOf" srcId="{4AFC96F5-6A5B-49C8-9165-6A0BC6637A59}" destId="{CB817D12-BC68-49D2-881C-17E5105C8C11}" srcOrd="12" destOrd="0" presId="urn:microsoft.com/office/officeart/2005/8/layout/cycle6"/>
    <dgm:cxn modelId="{B8FB182F-D6FC-4ACE-9299-59A58EC699CC}" type="presParOf" srcId="{4AFC96F5-6A5B-49C8-9165-6A0BC6637A59}" destId="{B503026B-6673-4FBF-8C0C-31E986DB3234}" srcOrd="13" destOrd="0" presId="urn:microsoft.com/office/officeart/2005/8/layout/cycle6"/>
    <dgm:cxn modelId="{5D2299EC-A7F5-4F03-96AC-FDB98F930BA0}" type="presParOf" srcId="{4AFC96F5-6A5B-49C8-9165-6A0BC6637A59}" destId="{EB4D360A-0DD1-4471-9724-621F43DFDD10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0E1E95-68F7-40D1-B86B-BD5D98B43F0F}">
      <dsp:nvSpPr>
        <dsp:cNvPr id="0" name=""/>
        <dsp:cNvSpPr/>
      </dsp:nvSpPr>
      <dsp:spPr>
        <a:xfrm>
          <a:off x="2730713" y="2068"/>
          <a:ext cx="1595356" cy="103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b="1" kern="1200" dirty="0" err="1" smtClean="0"/>
            <a:t>Board</a:t>
          </a:r>
          <a:endParaRPr lang="fr-FR" sz="1600" b="1" kern="1200" dirty="0"/>
        </a:p>
      </dsp:txBody>
      <dsp:txXfrm>
        <a:off x="2781334" y="52689"/>
        <a:ext cx="1494114" cy="935740"/>
      </dsp:txXfrm>
    </dsp:sp>
    <dsp:sp modelId="{F9DE0BA1-9DEB-46A1-AC4C-A0E99DFA5680}">
      <dsp:nvSpPr>
        <dsp:cNvPr id="0" name=""/>
        <dsp:cNvSpPr/>
      </dsp:nvSpPr>
      <dsp:spPr>
        <a:xfrm>
          <a:off x="1457383" y="520559"/>
          <a:ext cx="4142016" cy="4142016"/>
        </a:xfrm>
        <a:custGeom>
          <a:avLst/>
          <a:gdLst/>
          <a:ahLst/>
          <a:cxnLst/>
          <a:rect l="0" t="0" r="0" b="0"/>
          <a:pathLst>
            <a:path>
              <a:moveTo>
                <a:pt x="2879636" y="164389"/>
              </a:moveTo>
              <a:arcTo wR="2071008" hR="2071008" stAng="17578956" swAng="1960575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6D921E-E600-40C0-914D-89DEC2CB7C44}">
      <dsp:nvSpPr>
        <dsp:cNvPr id="0" name=""/>
        <dsp:cNvSpPr/>
      </dsp:nvSpPr>
      <dsp:spPr>
        <a:xfrm>
          <a:off x="4700359" y="1433100"/>
          <a:ext cx="1595356" cy="103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b="1" kern="1200" dirty="0" smtClean="0"/>
            <a:t>Player</a:t>
          </a:r>
        </a:p>
      </dsp:txBody>
      <dsp:txXfrm>
        <a:off x="4750980" y="1483721"/>
        <a:ext cx="1494114" cy="935740"/>
      </dsp:txXfrm>
    </dsp:sp>
    <dsp:sp modelId="{8DD23A2F-193A-44AA-92FB-ADC36DE7F707}">
      <dsp:nvSpPr>
        <dsp:cNvPr id="0" name=""/>
        <dsp:cNvSpPr/>
      </dsp:nvSpPr>
      <dsp:spPr>
        <a:xfrm>
          <a:off x="1457383" y="520559"/>
          <a:ext cx="4142016" cy="4142016"/>
        </a:xfrm>
        <a:custGeom>
          <a:avLst/>
          <a:gdLst/>
          <a:ahLst/>
          <a:cxnLst/>
          <a:rect l="0" t="0" r="0" b="0"/>
          <a:pathLst>
            <a:path>
              <a:moveTo>
                <a:pt x="4139185" y="1962756"/>
              </a:moveTo>
              <a:arcTo wR="2071008" hR="2071008" stAng="21420227" swAng="2195563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84EE07-8228-4C16-8433-B29A87384578}">
      <dsp:nvSpPr>
        <dsp:cNvPr id="0" name=""/>
        <dsp:cNvSpPr/>
      </dsp:nvSpPr>
      <dsp:spPr>
        <a:xfrm>
          <a:off x="3948021" y="3748557"/>
          <a:ext cx="1595356" cy="103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b="1" kern="1200" dirty="0" err="1" smtClean="0"/>
            <a:t>PlayerAI</a:t>
          </a:r>
          <a:endParaRPr lang="fr-FR" sz="2000" b="1" kern="1200" dirty="0"/>
        </a:p>
      </dsp:txBody>
      <dsp:txXfrm>
        <a:off x="3998642" y="3799178"/>
        <a:ext cx="1494114" cy="935740"/>
      </dsp:txXfrm>
    </dsp:sp>
    <dsp:sp modelId="{57E5B746-99F1-416A-BA46-BEC497BF8688}">
      <dsp:nvSpPr>
        <dsp:cNvPr id="0" name=""/>
        <dsp:cNvSpPr/>
      </dsp:nvSpPr>
      <dsp:spPr>
        <a:xfrm>
          <a:off x="1457383" y="520559"/>
          <a:ext cx="4142016" cy="4142016"/>
        </a:xfrm>
        <a:custGeom>
          <a:avLst/>
          <a:gdLst/>
          <a:ahLst/>
          <a:cxnLst/>
          <a:rect l="0" t="0" r="0" b="0"/>
          <a:pathLst>
            <a:path>
              <a:moveTo>
                <a:pt x="2482415" y="4100741"/>
              </a:moveTo>
              <a:arcTo wR="2071008" hR="2071008" stAng="4712515" swAng="1374970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E33FA5-59AE-4DB4-ABEE-1CC535418545}">
      <dsp:nvSpPr>
        <dsp:cNvPr id="0" name=""/>
        <dsp:cNvSpPr/>
      </dsp:nvSpPr>
      <dsp:spPr>
        <a:xfrm>
          <a:off x="1513405" y="3748557"/>
          <a:ext cx="1595356" cy="103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b="1" kern="1200" dirty="0" err="1" smtClean="0"/>
            <a:t>MenuScene</a:t>
          </a:r>
          <a:endParaRPr lang="fr-FR" sz="1600" b="1" kern="1200" dirty="0"/>
        </a:p>
      </dsp:txBody>
      <dsp:txXfrm>
        <a:off x="1564026" y="3799178"/>
        <a:ext cx="1494114" cy="935740"/>
      </dsp:txXfrm>
    </dsp:sp>
    <dsp:sp modelId="{20D4BB6F-E3C3-48FE-AC75-0CE6C4D93A4F}">
      <dsp:nvSpPr>
        <dsp:cNvPr id="0" name=""/>
        <dsp:cNvSpPr/>
      </dsp:nvSpPr>
      <dsp:spPr>
        <a:xfrm>
          <a:off x="1457383" y="520559"/>
          <a:ext cx="4142016" cy="4142016"/>
        </a:xfrm>
        <a:custGeom>
          <a:avLst/>
          <a:gdLst/>
          <a:ahLst/>
          <a:cxnLst/>
          <a:rect l="0" t="0" r="0" b="0"/>
          <a:pathLst>
            <a:path>
              <a:moveTo>
                <a:pt x="345951" y="3216981"/>
              </a:moveTo>
              <a:arcTo wR="2071008" hR="2071008" stAng="8784210" swAng="2195563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17D12-BC68-49D2-881C-17E5105C8C11}">
      <dsp:nvSpPr>
        <dsp:cNvPr id="0" name=""/>
        <dsp:cNvSpPr/>
      </dsp:nvSpPr>
      <dsp:spPr>
        <a:xfrm>
          <a:off x="761067" y="1433100"/>
          <a:ext cx="1595356" cy="103698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b="1" kern="1200" dirty="0" err="1" smtClean="0"/>
            <a:t>GameplayScene</a:t>
          </a:r>
          <a:endParaRPr lang="fr-FR" sz="1600" b="1" kern="1200" dirty="0"/>
        </a:p>
      </dsp:txBody>
      <dsp:txXfrm>
        <a:off x="811688" y="1483721"/>
        <a:ext cx="1494114" cy="935740"/>
      </dsp:txXfrm>
    </dsp:sp>
    <dsp:sp modelId="{EB4D360A-0DD1-4471-9724-621F43DFDD10}">
      <dsp:nvSpPr>
        <dsp:cNvPr id="0" name=""/>
        <dsp:cNvSpPr/>
      </dsp:nvSpPr>
      <dsp:spPr>
        <a:xfrm>
          <a:off x="1457383" y="520559"/>
          <a:ext cx="4142016" cy="4142016"/>
        </a:xfrm>
        <a:custGeom>
          <a:avLst/>
          <a:gdLst/>
          <a:ahLst/>
          <a:cxnLst/>
          <a:rect l="0" t="0" r="0" b="0"/>
          <a:pathLst>
            <a:path>
              <a:moveTo>
                <a:pt x="360990" y="902712"/>
              </a:moveTo>
              <a:arcTo wR="2071008" hR="2071008" stAng="12860469" swAng="1960575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038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758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0242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276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681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7680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3375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98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3888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8179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616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87615-2D97-44F0-AABB-2CD174C011B8}" type="datetimeFigureOut">
              <a:rPr lang="fr-FR" smtClean="0"/>
              <a:t>07/05/2018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9D91F-157D-4876-8D2A-A8C7C409E7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461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5" r:id="rId1"/>
    <p:sldLayoutId id="2147484166" r:id="rId2"/>
    <p:sldLayoutId id="2147484167" r:id="rId3"/>
    <p:sldLayoutId id="2147484168" r:id="rId4"/>
    <p:sldLayoutId id="2147484169" r:id="rId5"/>
    <p:sldLayoutId id="2147484170" r:id="rId6"/>
    <p:sldLayoutId id="2147484171" r:id="rId7"/>
    <p:sldLayoutId id="2147484172" r:id="rId8"/>
    <p:sldLayoutId id="2147484173" r:id="rId9"/>
    <p:sldLayoutId id="2147484174" r:id="rId10"/>
    <p:sldLayoutId id="21474841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7"/>
            <a:ext cx="9144000" cy="685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0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51722" y="2570273"/>
            <a:ext cx="5131263" cy="1392545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1547665" y="3131821"/>
            <a:ext cx="55446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4800" dirty="0">
                <a:solidFill>
                  <a:schemeClr val="bg1"/>
                </a:solidFill>
                <a:latin typeface="Nexa Black" pitchFamily="50" charset="0"/>
              </a:rPr>
              <a:t>DU PROBLÈME</a:t>
            </a:r>
            <a:endParaRPr lang="en-GB" sz="4800" dirty="0" smtClean="0">
              <a:solidFill>
                <a:schemeClr val="bg1"/>
              </a:solidFill>
              <a:latin typeface="Nexa Black" pitchFamily="50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619673" y="2569361"/>
            <a:ext cx="6280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4800" dirty="0">
                <a:solidFill>
                  <a:schemeClr val="bg1"/>
                </a:solidFill>
                <a:latin typeface="Nexa Black" pitchFamily="50" charset="0"/>
              </a:rPr>
              <a:t>MODÉLISATION</a:t>
            </a:r>
            <a:endParaRPr lang="en-GB" sz="4800" dirty="0" smtClean="0">
              <a:solidFill>
                <a:schemeClr val="bg1"/>
              </a:solidFill>
              <a:latin typeface="Nexa Blac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0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oneTexte 11"/>
          <p:cNvSpPr txBox="1"/>
          <p:nvPr/>
        </p:nvSpPr>
        <p:spPr>
          <a:xfrm>
            <a:off x="553195" y="3293692"/>
            <a:ext cx="20052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État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initial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53195" y="260649"/>
            <a:ext cx="20345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Les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états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9351" y="1495290"/>
            <a:ext cx="82809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Un état (ou une configuration du jeu) est représenté par une matrice à deux </a:t>
            </a:r>
          </a:p>
          <a:p>
            <a:r>
              <a:rPr lang="fr-FR" sz="2000" dirty="0" smtClean="0"/>
              <a:t>Dimensions T[6][7], où :</a:t>
            </a:r>
          </a:p>
          <a:p>
            <a:r>
              <a:rPr lang="fr-FR" sz="2000" dirty="0" smtClean="0"/>
              <a:t>La case (</a:t>
            </a:r>
            <a:r>
              <a:rPr lang="fr-FR" sz="2000" dirty="0" err="1" smtClean="0"/>
              <a:t>i,j</a:t>
            </a:r>
            <a:r>
              <a:rPr lang="fr-FR" sz="2000" dirty="0" smtClean="0"/>
              <a:t>) est vide si T[i][j] = 0</a:t>
            </a:r>
          </a:p>
          <a:p>
            <a:r>
              <a:rPr lang="fr-FR" sz="2000" dirty="0"/>
              <a:t>La case (</a:t>
            </a:r>
            <a:r>
              <a:rPr lang="fr-FR" sz="2000" dirty="0" err="1"/>
              <a:t>i,j</a:t>
            </a:r>
            <a:r>
              <a:rPr lang="fr-FR" sz="2000" dirty="0"/>
              <a:t>) est </a:t>
            </a:r>
            <a:r>
              <a:rPr lang="fr-FR" sz="2000" dirty="0" smtClean="0"/>
              <a:t>occupée par le joueur1 si </a:t>
            </a:r>
            <a:r>
              <a:rPr lang="fr-FR" sz="2000" dirty="0"/>
              <a:t>T[i][j] = </a:t>
            </a:r>
            <a:r>
              <a:rPr lang="fr-FR" sz="2000" dirty="0" smtClean="0"/>
              <a:t>1</a:t>
            </a:r>
            <a:endParaRPr lang="fr-FR" sz="2000" dirty="0"/>
          </a:p>
          <a:p>
            <a:r>
              <a:rPr lang="fr-FR" sz="2000" dirty="0"/>
              <a:t>La case (</a:t>
            </a:r>
            <a:r>
              <a:rPr lang="fr-FR" sz="2000" dirty="0" err="1"/>
              <a:t>i,j</a:t>
            </a:r>
            <a:r>
              <a:rPr lang="fr-FR" sz="2000" dirty="0"/>
              <a:t>) est occupée par le </a:t>
            </a:r>
            <a:r>
              <a:rPr lang="fr-FR" sz="2000" dirty="0" smtClean="0"/>
              <a:t>joueur2 </a:t>
            </a:r>
            <a:r>
              <a:rPr lang="fr-FR" sz="2000" dirty="0"/>
              <a:t>si T[i][j] = </a:t>
            </a:r>
            <a:r>
              <a:rPr lang="fr-FR" sz="2000" dirty="0" smtClean="0"/>
              <a:t>2</a:t>
            </a:r>
            <a:endParaRPr lang="fr-FR" sz="2000" dirty="0"/>
          </a:p>
          <a:p>
            <a:endParaRPr lang="fr-FR" sz="2000" dirty="0"/>
          </a:p>
        </p:txBody>
      </p:sp>
      <p:sp>
        <p:nvSpPr>
          <p:cNvPr id="11" name="ZoneTexte 10"/>
          <p:cNvSpPr txBox="1"/>
          <p:nvPr/>
        </p:nvSpPr>
        <p:spPr>
          <a:xfrm>
            <a:off x="589426" y="1170636"/>
            <a:ext cx="27719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Espace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des </a:t>
            </a: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états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821171" y="3709191"/>
            <a:ext cx="8280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Au début du jeu, aucune case n’est remplie, donc l’état initial correspond à une matrice nulle. T[i][j] = 0 pour tout </a:t>
            </a:r>
            <a:r>
              <a:rPr lang="fr-FR" sz="2000" dirty="0"/>
              <a:t>avec i ϵ [|0,5|] et j ϵ [|0,6|] ;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589424" y="4581129"/>
            <a:ext cx="17760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État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final: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830943" y="5055477"/>
            <a:ext cx="8280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Elle correspond à un état où l’un des deux joueurs a réussi de compléter sa ranger consécutif des 4 pions.</a:t>
            </a:r>
          </a:p>
        </p:txBody>
      </p:sp>
    </p:spTree>
    <p:extLst>
      <p:ext uri="{BB962C8B-B14F-4D97-AF65-F5344CB8AC3E}">
        <p14:creationId xmlns:p14="http://schemas.microsoft.com/office/powerpoint/2010/main" val="229047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53195" y="260649"/>
            <a:ext cx="22012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Les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Règles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42027" y="2288998"/>
            <a:ext cx="828092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 smtClean="0"/>
              <a:t>R1</a:t>
            </a:r>
            <a:r>
              <a:rPr lang="fr-FR" sz="2400" dirty="0" smtClean="0"/>
              <a:t> : jeter le pion sur la verticale 1 si elle n’est pas pleine.</a:t>
            </a:r>
          </a:p>
          <a:p>
            <a:r>
              <a:rPr lang="fr-FR" sz="2400" b="1" i="1" dirty="0" smtClean="0"/>
              <a:t>R2</a:t>
            </a:r>
            <a:r>
              <a:rPr lang="fr-FR" sz="2400" dirty="0" smtClean="0"/>
              <a:t> : jeter le pion sur la verticale 2 si elle n’est pas pleine</a:t>
            </a:r>
          </a:p>
          <a:p>
            <a:r>
              <a:rPr lang="fr-FR" sz="2400" b="1" i="1" dirty="0" smtClean="0"/>
              <a:t>R3</a:t>
            </a:r>
            <a:r>
              <a:rPr lang="fr-FR" sz="2400" dirty="0" smtClean="0"/>
              <a:t> </a:t>
            </a:r>
            <a:r>
              <a:rPr lang="fr-FR" sz="2400" dirty="0"/>
              <a:t>: jeter le pion sur la verticale </a:t>
            </a:r>
            <a:r>
              <a:rPr lang="fr-FR" sz="2400" dirty="0" smtClean="0"/>
              <a:t>3 </a:t>
            </a:r>
            <a:r>
              <a:rPr lang="fr-FR" sz="2400" dirty="0"/>
              <a:t>si elle n’est pas </a:t>
            </a:r>
            <a:r>
              <a:rPr lang="fr-FR" sz="2400" dirty="0" smtClean="0"/>
              <a:t>pleine.</a:t>
            </a:r>
            <a:endParaRPr lang="fr-FR" sz="2400" dirty="0"/>
          </a:p>
          <a:p>
            <a:r>
              <a:rPr lang="fr-FR" sz="2400" b="1" i="1" dirty="0" smtClean="0"/>
              <a:t>R4</a:t>
            </a:r>
            <a:r>
              <a:rPr lang="fr-FR" sz="2400" dirty="0" smtClean="0"/>
              <a:t> </a:t>
            </a:r>
            <a:r>
              <a:rPr lang="fr-FR" sz="2400" dirty="0"/>
              <a:t>: jeter le pion sur la verticale </a:t>
            </a:r>
            <a:r>
              <a:rPr lang="fr-FR" sz="2400" dirty="0" smtClean="0"/>
              <a:t>4 </a:t>
            </a:r>
            <a:r>
              <a:rPr lang="fr-FR" sz="2400" dirty="0"/>
              <a:t>si elle n’est pas </a:t>
            </a:r>
            <a:r>
              <a:rPr lang="fr-FR" sz="2400" dirty="0" smtClean="0"/>
              <a:t>pleine.</a:t>
            </a:r>
            <a:endParaRPr lang="fr-FR" sz="2400" dirty="0"/>
          </a:p>
          <a:p>
            <a:r>
              <a:rPr lang="fr-FR" sz="2400" b="1" i="1" dirty="0" smtClean="0"/>
              <a:t>R5</a:t>
            </a:r>
            <a:r>
              <a:rPr lang="fr-FR" sz="2400" dirty="0" smtClean="0"/>
              <a:t> </a:t>
            </a:r>
            <a:r>
              <a:rPr lang="fr-FR" sz="2400" dirty="0"/>
              <a:t>: jeter le pion sur la verticale </a:t>
            </a:r>
            <a:r>
              <a:rPr lang="fr-FR" sz="2400" dirty="0" smtClean="0"/>
              <a:t>5 </a:t>
            </a:r>
            <a:r>
              <a:rPr lang="fr-FR" sz="2400" dirty="0"/>
              <a:t>si elle n’est pas </a:t>
            </a:r>
            <a:r>
              <a:rPr lang="fr-FR" sz="2400" dirty="0" smtClean="0"/>
              <a:t>pleine.</a:t>
            </a:r>
            <a:endParaRPr lang="fr-FR" sz="2400" dirty="0"/>
          </a:p>
          <a:p>
            <a:r>
              <a:rPr lang="fr-FR" sz="2400" b="1" i="1" dirty="0" smtClean="0"/>
              <a:t>R6</a:t>
            </a:r>
            <a:r>
              <a:rPr lang="fr-FR" sz="2400" dirty="0" smtClean="0"/>
              <a:t> </a:t>
            </a:r>
            <a:r>
              <a:rPr lang="fr-FR" sz="2400" dirty="0"/>
              <a:t>: jeter le pion sur la verticale </a:t>
            </a:r>
            <a:r>
              <a:rPr lang="fr-FR" sz="2400" dirty="0" smtClean="0"/>
              <a:t>6 </a:t>
            </a:r>
            <a:r>
              <a:rPr lang="fr-FR" sz="2400" dirty="0"/>
              <a:t>si elle n’est pas </a:t>
            </a:r>
            <a:r>
              <a:rPr lang="fr-FR" sz="2400" dirty="0" smtClean="0"/>
              <a:t>pleine.</a:t>
            </a:r>
            <a:endParaRPr lang="fr-FR" sz="2400" dirty="0"/>
          </a:p>
          <a:p>
            <a:r>
              <a:rPr lang="fr-FR" sz="2400" b="1" i="1" dirty="0" smtClean="0"/>
              <a:t>R7</a:t>
            </a:r>
            <a:r>
              <a:rPr lang="fr-FR" sz="2400" dirty="0" smtClean="0"/>
              <a:t> </a:t>
            </a:r>
            <a:r>
              <a:rPr lang="fr-FR" sz="2400" dirty="0"/>
              <a:t>: jeter le pion sur la verticale </a:t>
            </a:r>
            <a:r>
              <a:rPr lang="fr-FR" sz="2400" dirty="0" smtClean="0"/>
              <a:t>7 </a:t>
            </a:r>
            <a:r>
              <a:rPr lang="fr-FR" sz="2400" dirty="0"/>
              <a:t>si elle n’est pas </a:t>
            </a:r>
            <a:r>
              <a:rPr lang="fr-FR" sz="2400" dirty="0" smtClean="0"/>
              <a:t>pleine.</a:t>
            </a:r>
            <a:endParaRPr lang="fr-FR" sz="2400" dirty="0"/>
          </a:p>
          <a:p>
            <a:endParaRPr lang="fr-FR" sz="2000" dirty="0"/>
          </a:p>
          <a:p>
            <a:endParaRPr lang="fr-FR" sz="2000" dirty="0"/>
          </a:p>
        </p:txBody>
      </p:sp>
      <p:sp>
        <p:nvSpPr>
          <p:cNvPr id="11" name="ZoneTexte 10"/>
          <p:cNvSpPr txBox="1"/>
          <p:nvPr/>
        </p:nvSpPr>
        <p:spPr>
          <a:xfrm>
            <a:off x="323528" y="1844825"/>
            <a:ext cx="3632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Les </a:t>
            </a:r>
            <a:r>
              <a:rPr lang="en-GB" sz="2400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règles</a:t>
            </a:r>
            <a:r>
              <a:rPr lang="en-GB" sz="2400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de production: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23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53193" y="260649"/>
            <a:ext cx="44165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La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fonction</a:t>
            </a: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heuristique</a:t>
            </a: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 h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5536" y="3717033"/>
            <a:ext cx="6912768" cy="25202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95537" y="1484785"/>
            <a:ext cx="5135233" cy="93610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427313" y="1166705"/>
            <a:ext cx="8280920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Max place les « O » alors que Min place les « X ». Pour un nœud :</a:t>
            </a:r>
          </a:p>
          <a:p>
            <a:r>
              <a:rPr lang="fr-FR" sz="2000" dirty="0" smtClean="0"/>
              <a:t>Si Max gagne, le score est de 512.</a:t>
            </a:r>
          </a:p>
          <a:p>
            <a:r>
              <a:rPr lang="fr-FR" sz="2000" dirty="0" smtClean="0"/>
              <a:t>Si Max perde, le score est de -512</a:t>
            </a:r>
          </a:p>
          <a:p>
            <a:r>
              <a:rPr lang="fr-FR" sz="2000" dirty="0" smtClean="0"/>
              <a:t>Si Match nul, le score est de 0</a:t>
            </a:r>
          </a:p>
          <a:p>
            <a:endParaRPr lang="fr-FR" sz="2000" dirty="0"/>
          </a:p>
          <a:p>
            <a:r>
              <a:rPr lang="fr-FR" dirty="0" smtClean="0"/>
              <a:t>Et voici la fonction heuristique, si aucun des cas précédents ne s’applique après avoir atteint profondeur maximale. Pour </a:t>
            </a:r>
            <a:r>
              <a:rPr lang="fr-FR" dirty="0"/>
              <a:t>chaque quatre </a:t>
            </a:r>
            <a:r>
              <a:rPr lang="fr-FR" dirty="0" smtClean="0"/>
              <a:t>nœuds connectés du plateau,  </a:t>
            </a:r>
            <a:r>
              <a:rPr lang="fr-FR" dirty="0"/>
              <a:t>on évalue selon le principe suivant : </a:t>
            </a:r>
            <a:endParaRPr lang="fr-FR" dirty="0" smtClean="0"/>
          </a:p>
          <a:p>
            <a:endParaRPr lang="fr-FR" dirty="0"/>
          </a:p>
          <a:p>
            <a:pPr lvl="0"/>
            <a:r>
              <a:rPr lang="fr-FR" sz="2000" dirty="0"/>
              <a:t>-50 s’il y </a:t>
            </a:r>
            <a:r>
              <a:rPr lang="fr-FR" sz="2000" dirty="0" smtClean="0"/>
              <a:t>a trois « O », </a:t>
            </a:r>
            <a:r>
              <a:rPr lang="fr-FR" sz="2000" dirty="0"/>
              <a:t>et aucune </a:t>
            </a:r>
            <a:r>
              <a:rPr lang="fr-FR" sz="2000" dirty="0" smtClean="0"/>
              <a:t>« X ».</a:t>
            </a:r>
            <a:endParaRPr lang="fr-FR" sz="2000" dirty="0"/>
          </a:p>
          <a:p>
            <a:pPr lvl="0"/>
            <a:r>
              <a:rPr lang="fr-FR" sz="2000" dirty="0"/>
              <a:t>-10 s’il y a </a:t>
            </a:r>
            <a:r>
              <a:rPr lang="fr-FR" sz="2000" dirty="0" smtClean="0"/>
              <a:t>deux « O », </a:t>
            </a:r>
            <a:r>
              <a:rPr lang="fr-FR" sz="2000" dirty="0"/>
              <a:t>et aucune </a:t>
            </a:r>
            <a:r>
              <a:rPr lang="fr-FR" sz="2000" dirty="0" smtClean="0"/>
              <a:t>« X ».</a:t>
            </a:r>
            <a:endParaRPr lang="fr-FR" sz="2000" dirty="0"/>
          </a:p>
          <a:p>
            <a:pPr lvl="0"/>
            <a:r>
              <a:rPr lang="fr-FR" sz="2000" dirty="0"/>
              <a:t>-1 s’il y a une </a:t>
            </a:r>
            <a:r>
              <a:rPr lang="fr-FR" sz="2000" dirty="0" smtClean="0"/>
              <a:t>« O », </a:t>
            </a:r>
            <a:r>
              <a:rPr lang="fr-FR" sz="2000" dirty="0"/>
              <a:t>et aucune </a:t>
            </a:r>
            <a:r>
              <a:rPr lang="fr-FR" sz="2000" dirty="0" smtClean="0"/>
              <a:t>« X ».</a:t>
            </a:r>
            <a:endParaRPr lang="fr-FR" sz="2000" dirty="0"/>
          </a:p>
          <a:p>
            <a:pPr lvl="0"/>
            <a:r>
              <a:rPr lang="fr-FR" sz="2000" dirty="0"/>
              <a:t>0 s’il n’y a aucun pion, ou ils sont mixtes des </a:t>
            </a:r>
            <a:r>
              <a:rPr lang="fr-FR" sz="2000" dirty="0" smtClean="0"/>
              <a:t>« X « et </a:t>
            </a:r>
            <a:r>
              <a:rPr lang="fr-FR" sz="2000" dirty="0"/>
              <a:t>des </a:t>
            </a:r>
            <a:r>
              <a:rPr lang="fr-FR" sz="2000" dirty="0" smtClean="0"/>
              <a:t>« O ».</a:t>
            </a:r>
            <a:endParaRPr lang="fr-FR" sz="2000" dirty="0"/>
          </a:p>
          <a:p>
            <a:pPr lvl="0"/>
            <a:r>
              <a:rPr lang="fr-FR" sz="2000" dirty="0"/>
              <a:t>+1 s’il y a une </a:t>
            </a:r>
            <a:r>
              <a:rPr lang="fr-FR" sz="2000" dirty="0" smtClean="0"/>
              <a:t>« X », </a:t>
            </a:r>
            <a:r>
              <a:rPr lang="fr-FR" sz="2000" dirty="0"/>
              <a:t>et aucune </a:t>
            </a:r>
            <a:r>
              <a:rPr lang="fr-FR" sz="2000" dirty="0" smtClean="0"/>
              <a:t>« O ».</a:t>
            </a:r>
            <a:endParaRPr lang="fr-FR" sz="2000" dirty="0"/>
          </a:p>
          <a:p>
            <a:pPr lvl="0"/>
            <a:r>
              <a:rPr lang="fr-FR" sz="2000" dirty="0"/>
              <a:t>+10 s’il y a </a:t>
            </a:r>
            <a:r>
              <a:rPr lang="fr-FR" sz="2000" dirty="0" smtClean="0"/>
              <a:t>deux « X », </a:t>
            </a:r>
            <a:r>
              <a:rPr lang="fr-FR" sz="2000" dirty="0"/>
              <a:t>et </a:t>
            </a:r>
            <a:r>
              <a:rPr lang="fr-FR" sz="2000" dirty="0" smtClean="0"/>
              <a:t>aucune   »O ».</a:t>
            </a:r>
            <a:endParaRPr lang="fr-FR" sz="2000" dirty="0"/>
          </a:p>
          <a:p>
            <a:pPr lvl="0"/>
            <a:r>
              <a:rPr lang="fr-FR" sz="2000" dirty="0"/>
              <a:t>+50 s’il y a </a:t>
            </a:r>
            <a:r>
              <a:rPr lang="fr-FR" sz="2000" dirty="0" smtClean="0"/>
              <a:t>trois « X », </a:t>
            </a:r>
            <a:r>
              <a:rPr lang="fr-FR" sz="2000" dirty="0"/>
              <a:t>et </a:t>
            </a:r>
            <a:r>
              <a:rPr lang="fr-FR" sz="2000" dirty="0" smtClean="0"/>
              <a:t>aucune  » O ».</a:t>
            </a:r>
          </a:p>
          <a:p>
            <a:pPr lvl="0"/>
            <a:r>
              <a:rPr lang="fr-FR" sz="2000" dirty="0" smtClean="0"/>
              <a:t>Et on ajoute un bonus de +16 si c’est le tour de Max, sinon -16.</a:t>
            </a:r>
            <a:endParaRPr lang="fr-FR" sz="2000" dirty="0"/>
          </a:p>
          <a:p>
            <a:endParaRPr lang="fr-FR" sz="2000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077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436096" y="2492896"/>
            <a:ext cx="35702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Algorithme</a:t>
            </a: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 MINIMAX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6632"/>
            <a:ext cx="5184576" cy="6552728"/>
          </a:xfrm>
          <a:prstGeom prst="rect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9188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436096" y="2924944"/>
            <a:ext cx="237276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Algorithme</a:t>
            </a:r>
            <a:endParaRPr lang="en-GB" sz="3600" dirty="0" smtClean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  <a:p>
            <a:r>
              <a:rPr lang="en-GB" sz="3600" dirty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	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8979"/>
            <a:ext cx="4474284" cy="6552728"/>
          </a:xfrm>
          <a:prstGeom prst="rect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6622478" y="3392996"/>
            <a:ext cx="17668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ALPHA-BETA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82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021244" y="1210392"/>
            <a:ext cx="3548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Pour </a:t>
            </a: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une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profondeur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2 :</a:t>
            </a:r>
            <a:endParaRPr lang="fr-FR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3193" y="260649"/>
            <a:ext cx="54809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COMPARAISON ENTRE LES DEUX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algo</a:t>
            </a:r>
            <a:endParaRPr lang="en-GB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899592" y="1549388"/>
            <a:ext cx="54437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56 </a:t>
            </a:r>
            <a:r>
              <a:rPr lang="en-GB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noeuds</a:t>
            </a:r>
            <a:r>
              <a:rPr lang="en-GB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explorés</a:t>
            </a:r>
            <a:r>
              <a:rPr lang="en-GB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avec Minimax</a:t>
            </a:r>
          </a:p>
          <a:p>
            <a:r>
              <a:rPr lang="en-GB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38 </a:t>
            </a:r>
            <a:r>
              <a:rPr lang="en-GB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noeuds</a:t>
            </a: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explorés</a:t>
            </a: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avec Alpha-Beta</a:t>
            </a:r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021244" y="2852936"/>
            <a:ext cx="3548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Pour </a:t>
            </a: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une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i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profondeur</a:t>
            </a:r>
            <a:r>
              <a:rPr lang="en-GB" sz="24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 6 :</a:t>
            </a:r>
            <a:endParaRPr lang="fr-FR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55" y="3448140"/>
            <a:ext cx="4089526" cy="16476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98" y="4123643"/>
            <a:ext cx="4471166" cy="19442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Flèche courbée vers la droite 4"/>
          <p:cNvSpPr/>
          <p:nvPr/>
        </p:nvSpPr>
        <p:spPr>
          <a:xfrm>
            <a:off x="2933647" y="4869160"/>
            <a:ext cx="720080" cy="936104"/>
          </a:xfrm>
          <a:prstGeom prst="curved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21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40348" y="2530139"/>
            <a:ext cx="6048672" cy="1396092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1208301" y="2515969"/>
            <a:ext cx="7102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IMPLEMENTATION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180215" y="3095234"/>
            <a:ext cx="626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ET CODE SOURCE</a:t>
            </a:r>
          </a:p>
        </p:txBody>
      </p:sp>
    </p:spTree>
    <p:extLst>
      <p:ext uri="{BB962C8B-B14F-4D97-AF65-F5344CB8AC3E}">
        <p14:creationId xmlns:p14="http://schemas.microsoft.com/office/powerpoint/2010/main" val="319220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53193" y="260649"/>
            <a:ext cx="48303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dévelopPment</a:t>
            </a: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 et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programmation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graphicFrame>
        <p:nvGraphicFramePr>
          <p:cNvPr id="2" name="Diagramme 1"/>
          <p:cNvGraphicFramePr/>
          <p:nvPr>
            <p:extLst>
              <p:ext uri="{D42A27DB-BD31-4B8C-83A1-F6EECF244321}">
                <p14:modId xmlns:p14="http://schemas.microsoft.com/office/powerpoint/2010/main" val="1226943158"/>
              </p:ext>
            </p:extLst>
          </p:nvPr>
        </p:nvGraphicFramePr>
        <p:xfrm>
          <a:off x="1043608" y="1268760"/>
          <a:ext cx="7056784" cy="4856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lèche vers le haut 5"/>
          <p:cNvSpPr/>
          <p:nvPr/>
        </p:nvSpPr>
        <p:spPr>
          <a:xfrm rot="19083849">
            <a:off x="1592285" y="5043470"/>
            <a:ext cx="720080" cy="1080120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e haut 9"/>
          <p:cNvSpPr/>
          <p:nvPr/>
        </p:nvSpPr>
        <p:spPr>
          <a:xfrm rot="12229690">
            <a:off x="963532" y="3240388"/>
            <a:ext cx="720080" cy="1080120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41792" y="4341003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i="1" dirty="0" smtClean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Pour l’application</a:t>
            </a:r>
          </a:p>
          <a:p>
            <a:r>
              <a:rPr lang="fr-FR" sz="2400" b="1" i="1" dirty="0" smtClean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graphique</a:t>
            </a:r>
            <a:endParaRPr lang="fr-FR" sz="2400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22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260649"/>
            <a:ext cx="24128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CODE SOURCE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20" y="1844824"/>
            <a:ext cx="3024336" cy="33361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24744"/>
            <a:ext cx="2833358" cy="50405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159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06773" y="1112634"/>
            <a:ext cx="4613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smtClean="0">
                <a:solidFill>
                  <a:schemeClr val="accent5">
                    <a:lumMod val="50000"/>
                  </a:schemeClr>
                </a:solidFill>
                <a:latin typeface="Nexa Black" pitchFamily="50" charset="0"/>
              </a:rPr>
              <a:t>PLAN</a:t>
            </a:r>
            <a:endParaRPr lang="fr-FR" sz="4800" dirty="0">
              <a:solidFill>
                <a:schemeClr val="accent5">
                  <a:lumMod val="50000"/>
                </a:schemeClr>
              </a:solidFill>
              <a:latin typeface="Nexa Black" pitchFamily="50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06772" y="1943630"/>
            <a:ext cx="66701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igNoodleTitling" panose="02000708030402040100" pitchFamily="2" charset="0"/>
              </a:rPr>
              <a:t>Introduction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igNoodleTitling" panose="02000708030402040100" pitchFamily="2" charset="0"/>
              </a:rPr>
              <a:t>Présentation du projet réalisé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igNoodleTitling" panose="02000708030402040100" pitchFamily="2" charset="0"/>
              </a:rPr>
              <a:t>Analyse et modélisation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igNoodleTitling" panose="02000708030402040100" pitchFamily="2" charset="0"/>
              </a:rPr>
              <a:t>Programmation &amp; développement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igNoodleTitling" panose="02000708030402040100" pitchFamily="2" charset="0"/>
              </a:rPr>
              <a:t>conclusion</a:t>
            </a:r>
            <a:endParaRPr lang="fr-FR" sz="3600" dirty="0">
              <a:solidFill>
                <a:schemeClr val="tx1">
                  <a:lumMod val="65000"/>
                  <a:lumOff val="35000"/>
                </a:schemeClr>
              </a:solidFill>
              <a:latin typeface="BigNoodleTitling" panose="020007080304020401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88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45207" y="2747829"/>
            <a:ext cx="5904656" cy="792088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377733" y="2747828"/>
            <a:ext cx="5818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CONCLUSION</a:t>
            </a:r>
            <a:endParaRPr lang="fr-FR" sz="4800" dirty="0">
              <a:solidFill>
                <a:schemeClr val="bg1"/>
              </a:solidFill>
              <a:latin typeface="Nexa Blac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8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à coins arrondis 4"/>
          <p:cNvSpPr/>
          <p:nvPr/>
        </p:nvSpPr>
        <p:spPr>
          <a:xfrm>
            <a:off x="475627" y="2276872"/>
            <a:ext cx="8300705" cy="2592288"/>
          </a:xfrm>
          <a:prstGeom prst="roundRect">
            <a:avLst/>
          </a:prstGeom>
          <a:effec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398059" y="2420889"/>
            <a:ext cx="8280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Ce projet a été une très bonne expérience, vu qu’il a testé nos connaissances en </a:t>
            </a:r>
            <a:r>
              <a:rPr lang="fr-FR" sz="2400" dirty="0" smtClean="0"/>
              <a:t>résolution des problèmes acquises </a:t>
            </a:r>
            <a:r>
              <a:rPr lang="fr-FR" sz="2400" dirty="0"/>
              <a:t>dans le </a:t>
            </a:r>
            <a:r>
              <a:rPr lang="fr-FR" sz="2400" dirty="0" smtClean="0"/>
              <a:t>2</a:t>
            </a:r>
            <a:r>
              <a:rPr lang="fr-FR" sz="2400" baseline="30000" dirty="0" smtClean="0"/>
              <a:t>er</a:t>
            </a:r>
            <a:r>
              <a:rPr lang="fr-FR" sz="2400" dirty="0" smtClean="0"/>
              <a:t> semestre</a:t>
            </a:r>
            <a:r>
              <a:rPr lang="fr-FR" sz="2400" dirty="0" smtClean="0"/>
              <a:t>. On a également pu améliorer nos compétences en modélisation et développement des différents algorithmes de recherche. Cela nous a permet de </a:t>
            </a:r>
            <a:r>
              <a:rPr lang="fr-FR" sz="2400" dirty="0" smtClean="0"/>
              <a:t>construire un AI que nous même ne pouvons pas vaincre.</a:t>
            </a:r>
            <a:endParaRPr lang="fr-FR" sz="2400" dirty="0"/>
          </a:p>
        </p:txBody>
      </p:sp>
      <p:sp>
        <p:nvSpPr>
          <p:cNvPr id="7" name="Rectangle 6"/>
          <p:cNvSpPr/>
          <p:nvPr/>
        </p:nvSpPr>
        <p:spPr>
          <a:xfrm>
            <a:off x="553195" y="260649"/>
            <a:ext cx="18165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CONCLUSION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410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979712" y="2852937"/>
            <a:ext cx="5904656" cy="792088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2627784" y="2852935"/>
            <a:ext cx="5818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SIMULATION</a:t>
            </a:r>
            <a:endParaRPr lang="fr-FR" sz="4800" dirty="0">
              <a:solidFill>
                <a:schemeClr val="bg1"/>
              </a:solidFill>
              <a:latin typeface="Nexa Blac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9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45207" y="2747829"/>
            <a:ext cx="5904656" cy="792088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051721" y="2747828"/>
            <a:ext cx="5818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INTRODUCTION</a:t>
            </a:r>
            <a:endParaRPr lang="fr-FR" sz="4800" dirty="0">
              <a:solidFill>
                <a:schemeClr val="bg1"/>
              </a:solidFill>
              <a:latin typeface="Nexa Blac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35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à coins arrondis 4"/>
          <p:cNvSpPr/>
          <p:nvPr/>
        </p:nvSpPr>
        <p:spPr>
          <a:xfrm>
            <a:off x="336060" y="2122891"/>
            <a:ext cx="8568952" cy="2961014"/>
          </a:xfrm>
          <a:prstGeom prst="roundRect">
            <a:avLst/>
          </a:prstGeom>
          <a:effec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80076" y="2261064"/>
            <a:ext cx="82809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latin typeface="Calibri" pitchFamily="34" charset="0"/>
              </a:rPr>
              <a:t>Ce projet s’inscrit dans le cadre de module « Résolution de problèmes ». L’objectif est de programmer le jeu de stratégie Puissance 4 (Connect4 en anglais) en langage C/C++ et d’implémenter une intelligence artificielle solide en utilisant toutes nos connaissances et compétences acquises pendant ce module.</a:t>
            </a:r>
            <a:endParaRPr lang="fr-FR" sz="2800" dirty="0">
              <a:latin typeface="Calibri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3195" y="260649"/>
            <a:ext cx="20665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INTRODUCTION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754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835696" y="2544113"/>
            <a:ext cx="5544616" cy="1392545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1619672" y="2544113"/>
            <a:ext cx="68407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PRESENTATION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2040059" y="3105661"/>
            <a:ext cx="491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DE JEU</a:t>
            </a:r>
          </a:p>
        </p:txBody>
      </p:sp>
    </p:spTree>
    <p:extLst>
      <p:ext uri="{BB962C8B-B14F-4D97-AF65-F5344CB8AC3E}">
        <p14:creationId xmlns:p14="http://schemas.microsoft.com/office/powerpoint/2010/main" val="96099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330625" y="1844824"/>
            <a:ext cx="881337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Puissance 4 (appelé aussi parfois 4 en ligne) est un jeu de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stratégie</a:t>
            </a: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combinatoire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abstrait, </a:t>
            </a:r>
            <a:r>
              <a:rPr lang="fr-FR" sz="2400" dirty="0"/>
              <a:t>commercialisé pour la première fois en 1974 </a:t>
            </a:r>
            <a:endParaRPr lang="fr-FR" sz="2400" dirty="0" smtClean="0"/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Le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but du jeu est d'aligner le premier 4 pions de sa propre couleur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Les 4 pions peuvent être alignés horizontalement, 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verticalement</a:t>
            </a:r>
          </a:p>
          <a:p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ou encore en diagonale</a:t>
            </a: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Le jeu se déroule sur un plateau de taille 6x7.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53193" y="260649"/>
            <a:ext cx="24994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Le JEU DE HEX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8435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51722" y="2570273"/>
            <a:ext cx="5131263" cy="1392545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1835697" y="2561529"/>
            <a:ext cx="6280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TRAVAIL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2126074" y="3152998"/>
            <a:ext cx="52224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4800" dirty="0" smtClean="0">
                <a:solidFill>
                  <a:schemeClr val="bg1"/>
                </a:solidFill>
                <a:latin typeface="Nexa Black" pitchFamily="50" charset="0"/>
              </a:rPr>
              <a:t>RÉALIS</a:t>
            </a:r>
            <a:r>
              <a:rPr lang="en-GB" sz="4800" dirty="0">
                <a:solidFill>
                  <a:schemeClr val="bg1"/>
                </a:solidFill>
                <a:latin typeface="Nexa Black" pitchFamily="50" charset="0"/>
              </a:rPr>
              <a:t>É</a:t>
            </a:r>
            <a:endParaRPr lang="en-GB" sz="4800" dirty="0" smtClean="0">
              <a:solidFill>
                <a:schemeClr val="bg1"/>
              </a:solidFill>
              <a:latin typeface="Nexa Blac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98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3195" y="260649"/>
            <a:ext cx="23186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TRAVAIL Réalisé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53195" y="926902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36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Application Console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827584" y="1573233"/>
            <a:ext cx="63852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Minimax et Alpha-Beta implémentés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Informations sur le nombre de nœuds explorés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C:\Users\Issam\Desktop\WhatsApp Image 2018-05-07 at 12.37.53 AM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492898"/>
            <a:ext cx="4084005" cy="3744416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25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3195" y="260649"/>
            <a:ext cx="23186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TRAVAIL </a:t>
            </a:r>
            <a:r>
              <a:rPr lang="en-GB" sz="3600" dirty="0" err="1" smtClean="0">
                <a:solidFill>
                  <a:schemeClr val="accent5">
                    <a:lumMod val="50000"/>
                  </a:schemeClr>
                </a:solidFill>
                <a:latin typeface="BigNoodleTitling" panose="02000708030402040100" pitchFamily="2" charset="0"/>
                <a:ea typeface="Adobe Gothic Std B" pitchFamily="34" charset="-128"/>
              </a:rPr>
              <a:t>réalisé</a:t>
            </a:r>
            <a:endParaRPr lang="fr-FR" sz="3600" dirty="0">
              <a:solidFill>
                <a:schemeClr val="accent5">
                  <a:lumMod val="50000"/>
                </a:schemeClr>
              </a:solidFill>
              <a:latin typeface="BigNoodleTitling" panose="02000708030402040100" pitchFamily="2" charset="0"/>
              <a:ea typeface="Adobe Gothic Std B" pitchFamily="34" charset="-128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467544" y="1110887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3600" b="1" i="1" dirty="0" smtClean="0">
                <a:latin typeface="Calibri" panose="020F0502020204030204" pitchFamily="34" charset="0"/>
                <a:cs typeface="Calibri" panose="020F0502020204030204" pitchFamily="34" charset="0"/>
              </a:rPr>
              <a:t>Application Graphique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452662" y="1791960"/>
            <a:ext cx="44610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Utilisation du Framework C++</a:t>
            </a:r>
            <a:endParaRPr lang="fr-FR" sz="2400" b="1" i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Destiné pour les jeux en 2D.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fr-FR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Framework à multiplateformes.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649" y="1764362"/>
            <a:ext cx="1728192" cy="4530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212976"/>
            <a:ext cx="3315125" cy="24854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3212976"/>
            <a:ext cx="3729699" cy="24854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4261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896</TotalTime>
  <Words>502</Words>
  <Application>Microsoft Office PowerPoint</Application>
  <PresentationFormat>Affichage à l'écran (4:3)</PresentationFormat>
  <Paragraphs>94</Paragraphs>
  <Slides>22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3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Issam Assafi</dc:creator>
  <cp:lastModifiedBy>Issam Assafi</cp:lastModifiedBy>
  <cp:revision>59</cp:revision>
  <dcterms:created xsi:type="dcterms:W3CDTF">2018-02-07T17:57:48Z</dcterms:created>
  <dcterms:modified xsi:type="dcterms:W3CDTF">2018-05-07T22:29:59Z</dcterms:modified>
</cp:coreProperties>
</file>

<file path=docProps/thumbnail.jpeg>
</file>